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Crimson Pro"/>
      <p:regular r:id="rId15"/>
    </p:embeddedFont>
    <p:embeddedFont>
      <p:font typeface="Crimson Pro"/>
      <p:regular r:id="rId16"/>
    </p:embeddedFont>
    <p:embeddedFont>
      <p:font typeface="Crimson Pro"/>
      <p:regular r:id="rId17"/>
    </p:embeddedFont>
    <p:embeddedFont>
      <p:font typeface="Crimson Pro"/>
      <p:regular r:id="rId18"/>
    </p:embeddedFont>
    <p:embeddedFont>
      <p:font typeface="Open Sans"/>
      <p:regular r:id="rId19"/>
    </p:embeddedFont>
    <p:embeddedFont>
      <p:font typeface="Open Sans"/>
      <p:regular r:id="rId20"/>
    </p:embeddedFont>
    <p:embeddedFont>
      <p:font typeface="Open Sans"/>
      <p:regular r:id="rId21"/>
    </p:embeddedFont>
    <p:embeddedFont>
      <p:font typeface="Open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29753"/>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AI &amp; GenAI in Media: Revolutionizing Content Creation</a:t>
            </a:r>
            <a:endParaRPr lang="en-US" sz="4450" dirty="0"/>
          </a:p>
        </p:txBody>
      </p:sp>
      <p:sp>
        <p:nvSpPr>
          <p:cNvPr id="4" name="Text 1"/>
          <p:cNvSpPr/>
          <p:nvPr/>
        </p:nvSpPr>
        <p:spPr>
          <a:xfrm>
            <a:off x="6280190" y="4296251"/>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AI and generative AI (GenAI) are transforming the media landscape by automating processes, enhancing creativity, and enabling personalized content delivery. This presentation explores their applications in traditional journalism, alternative media, and emerging trends.</a:t>
            </a:r>
            <a:endParaRPr lang="en-US" sz="1750" dirty="0"/>
          </a:p>
        </p:txBody>
      </p:sp>
      <p:sp>
        <p:nvSpPr>
          <p:cNvPr id="5" name="Shape 2"/>
          <p:cNvSpPr/>
          <p:nvPr/>
        </p:nvSpPr>
        <p:spPr>
          <a:xfrm>
            <a:off x="6280190" y="6019919"/>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027539"/>
            <a:ext cx="347663" cy="347663"/>
          </a:xfrm>
          <a:prstGeom prst="rect">
            <a:avLst/>
          </a:prstGeom>
        </p:spPr>
      </p:pic>
      <p:sp>
        <p:nvSpPr>
          <p:cNvPr id="7" name="Text 3"/>
          <p:cNvSpPr/>
          <p:nvPr/>
        </p:nvSpPr>
        <p:spPr>
          <a:xfrm>
            <a:off x="6756440" y="6003012"/>
            <a:ext cx="2320052" cy="396835"/>
          </a:xfrm>
          <a:prstGeom prst="rect">
            <a:avLst/>
          </a:prstGeom>
          <a:noFill/>
          <a:ln/>
        </p:spPr>
        <p:txBody>
          <a:bodyPr wrap="none" lIns="0" tIns="0" rIns="0" bIns="0" rtlCol="0" anchor="t"/>
          <a:lstStyle/>
          <a:p>
            <a:pPr algn="l" indent="0" marL="0">
              <a:lnSpc>
                <a:spcPts val="3100"/>
              </a:lnSpc>
              <a:buNone/>
            </a:pPr>
            <a:r>
              <a:rPr lang="en-US" sz="2200" b="1" dirty="0">
                <a:solidFill>
                  <a:srgbClr val="443728"/>
                </a:solidFill>
                <a:latin typeface="Open Sans Bold" pitchFamily="34" charset="0"/>
                <a:ea typeface="Open Sans Bold" pitchFamily="34" charset="-122"/>
                <a:cs typeface="Open Sans Bold" pitchFamily="34" charset="-120"/>
              </a:rPr>
              <a:t>by REBAI Ahmed</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78669" y="611981"/>
            <a:ext cx="5562481" cy="695325"/>
          </a:xfrm>
          <a:prstGeom prst="rect">
            <a:avLst/>
          </a:prstGeom>
          <a:noFill/>
          <a:ln/>
        </p:spPr>
        <p:txBody>
          <a:bodyPr wrap="none" lIns="0" tIns="0" rIns="0" bIns="0" rtlCol="0" anchor="t"/>
          <a:lstStyle/>
          <a:p>
            <a:pPr indent="0" marL="0">
              <a:lnSpc>
                <a:spcPts val="5450"/>
              </a:lnSpc>
              <a:buNone/>
            </a:pPr>
            <a:r>
              <a:rPr lang="en-US" sz="4350" b="1" dirty="0">
                <a:solidFill>
                  <a:srgbClr val="443728"/>
                </a:solidFill>
                <a:latin typeface="Crimson Pro Bold" pitchFamily="34" charset="0"/>
                <a:ea typeface="Crimson Pro Bold" pitchFamily="34" charset="-122"/>
                <a:cs typeface="Crimson Pro Bold" pitchFamily="34" charset="-120"/>
              </a:rPr>
              <a:t>AI in Traditional Media</a:t>
            </a:r>
            <a:endParaRPr lang="en-US" sz="4350" dirty="0"/>
          </a:p>
        </p:txBody>
      </p:sp>
      <p:sp>
        <p:nvSpPr>
          <p:cNvPr id="3" name="Text 1"/>
          <p:cNvSpPr/>
          <p:nvPr/>
        </p:nvSpPr>
        <p:spPr>
          <a:xfrm>
            <a:off x="778669" y="1863447"/>
            <a:ext cx="3398639" cy="347663"/>
          </a:xfrm>
          <a:prstGeom prst="rect">
            <a:avLst/>
          </a:prstGeom>
          <a:noFill/>
          <a:ln/>
        </p:spPr>
        <p:txBody>
          <a:bodyPr wrap="none" lIns="0" tIns="0" rIns="0" bIns="0" rtlCol="0" anchor="t"/>
          <a:lstStyle/>
          <a:p>
            <a:pPr indent="0" marL="0">
              <a:lnSpc>
                <a:spcPts val="2700"/>
              </a:lnSpc>
              <a:buNone/>
            </a:pPr>
            <a:r>
              <a:rPr lang="en-US" sz="2150" b="1" dirty="0">
                <a:solidFill>
                  <a:srgbClr val="443728"/>
                </a:solidFill>
                <a:latin typeface="Crimson Pro Bold" pitchFamily="34" charset="0"/>
                <a:ea typeface="Crimson Pro Bold" pitchFamily="34" charset="-122"/>
                <a:cs typeface="Crimson Pro Bold" pitchFamily="34" charset="-120"/>
              </a:rPr>
              <a:t>Automated Content Creation</a:t>
            </a:r>
            <a:endParaRPr lang="en-US" sz="2150" dirty="0"/>
          </a:p>
        </p:txBody>
      </p:sp>
      <p:sp>
        <p:nvSpPr>
          <p:cNvPr id="4" name="Text 2"/>
          <p:cNvSpPr/>
          <p:nvPr/>
        </p:nvSpPr>
        <p:spPr>
          <a:xfrm>
            <a:off x="778669" y="2433518"/>
            <a:ext cx="3995380" cy="4983956"/>
          </a:xfrm>
          <a:prstGeom prst="rect">
            <a:avLst/>
          </a:prstGeom>
          <a:noFill/>
          <a:ln/>
        </p:spPr>
        <p:txBody>
          <a:bodyPr wrap="square" lIns="0" tIns="0" rIns="0" bIns="0" rtlCol="0" anchor="t"/>
          <a:lstStyle/>
          <a:p>
            <a:pPr indent="0" marL="0">
              <a:lnSpc>
                <a:spcPts val="2800"/>
              </a:lnSpc>
              <a:buNone/>
            </a:pPr>
            <a:r>
              <a:rPr lang="en-US" sz="1750" dirty="0">
                <a:solidFill>
                  <a:srgbClr val="443728"/>
                </a:solidFill>
                <a:latin typeface="Open Sans" pitchFamily="34" charset="0"/>
                <a:ea typeface="Open Sans" pitchFamily="34" charset="-122"/>
                <a:cs typeface="Open Sans" pitchFamily="34" charset="-120"/>
              </a:rPr>
              <a:t>AI automates routine reporting tasks, enabling rapid generation of data-driven articles. Tools like Reuters' News Tracer analyze social media and other data sources to identify breaking news in real time. Bloomberg’s Cyborg and AP’s Wordsmith generate thousands of earnings summaries or sports updates per month, scaling production exponentially. AI writes match summaries immediately after games by integrating statistics and player data.</a:t>
            </a:r>
            <a:endParaRPr lang="en-US" sz="1750" dirty="0"/>
          </a:p>
        </p:txBody>
      </p:sp>
      <p:sp>
        <p:nvSpPr>
          <p:cNvPr id="5" name="Text 3"/>
          <p:cNvSpPr/>
          <p:nvPr/>
        </p:nvSpPr>
        <p:spPr>
          <a:xfrm>
            <a:off x="5324356" y="1863447"/>
            <a:ext cx="2883575" cy="347663"/>
          </a:xfrm>
          <a:prstGeom prst="rect">
            <a:avLst/>
          </a:prstGeom>
          <a:noFill/>
          <a:ln/>
        </p:spPr>
        <p:txBody>
          <a:bodyPr wrap="none" lIns="0" tIns="0" rIns="0" bIns="0" rtlCol="0" anchor="t"/>
          <a:lstStyle/>
          <a:p>
            <a:pPr indent="0" marL="0">
              <a:lnSpc>
                <a:spcPts val="2700"/>
              </a:lnSpc>
              <a:buNone/>
            </a:pPr>
            <a:r>
              <a:rPr lang="en-US" sz="2150" b="1" dirty="0">
                <a:solidFill>
                  <a:srgbClr val="443728"/>
                </a:solidFill>
                <a:latin typeface="Crimson Pro Bold" pitchFamily="34" charset="0"/>
                <a:ea typeface="Crimson Pro Bold" pitchFamily="34" charset="-122"/>
                <a:cs typeface="Crimson Pro Bold" pitchFamily="34" charset="-120"/>
              </a:rPr>
              <a:t>Investigative Journalism</a:t>
            </a:r>
            <a:endParaRPr lang="en-US" sz="2150" dirty="0"/>
          </a:p>
        </p:txBody>
      </p:sp>
      <p:sp>
        <p:nvSpPr>
          <p:cNvPr id="6" name="Text 4"/>
          <p:cNvSpPr/>
          <p:nvPr/>
        </p:nvSpPr>
        <p:spPr>
          <a:xfrm>
            <a:off x="5324356" y="2433518"/>
            <a:ext cx="3995380" cy="3559969"/>
          </a:xfrm>
          <a:prstGeom prst="rect">
            <a:avLst/>
          </a:prstGeom>
          <a:noFill/>
          <a:ln/>
        </p:spPr>
        <p:txBody>
          <a:bodyPr wrap="square" lIns="0" tIns="0" rIns="0" bIns="0" rtlCol="0" anchor="t"/>
          <a:lstStyle/>
          <a:p>
            <a:pPr indent="0" marL="0">
              <a:lnSpc>
                <a:spcPts val="2800"/>
              </a:lnSpc>
              <a:buNone/>
            </a:pPr>
            <a:r>
              <a:rPr lang="en-US" sz="1750" dirty="0">
                <a:solidFill>
                  <a:srgbClr val="443728"/>
                </a:solidFill>
                <a:latin typeface="Open Sans" pitchFamily="34" charset="0"/>
                <a:ea typeface="Open Sans" pitchFamily="34" charset="-122"/>
                <a:cs typeface="Open Sans" pitchFamily="34" charset="-120"/>
              </a:rPr>
              <a:t>AI enhances investigative reporting by processing large datasets. Tools uncover patterns in leaked documents, public records, and social media. Platforms like Full Fact detect misinformation in real time, ensuring journalistic integrity. AI converts interviews into text and summarizes lengthy reports, saving significant time.</a:t>
            </a:r>
            <a:endParaRPr lang="en-US" sz="1750" dirty="0"/>
          </a:p>
        </p:txBody>
      </p:sp>
      <p:sp>
        <p:nvSpPr>
          <p:cNvPr id="7" name="Text 5"/>
          <p:cNvSpPr/>
          <p:nvPr/>
        </p:nvSpPr>
        <p:spPr>
          <a:xfrm>
            <a:off x="9870043" y="1863447"/>
            <a:ext cx="2781181" cy="347663"/>
          </a:xfrm>
          <a:prstGeom prst="rect">
            <a:avLst/>
          </a:prstGeom>
          <a:noFill/>
          <a:ln/>
        </p:spPr>
        <p:txBody>
          <a:bodyPr wrap="none" lIns="0" tIns="0" rIns="0" bIns="0" rtlCol="0" anchor="t"/>
          <a:lstStyle/>
          <a:p>
            <a:pPr indent="0" marL="0">
              <a:lnSpc>
                <a:spcPts val="2700"/>
              </a:lnSpc>
              <a:buNone/>
            </a:pPr>
            <a:r>
              <a:rPr lang="en-US" sz="2150" b="1" dirty="0">
                <a:solidFill>
                  <a:srgbClr val="443728"/>
                </a:solidFill>
                <a:latin typeface="Crimson Pro Bold" pitchFamily="34" charset="0"/>
                <a:ea typeface="Crimson Pro Bold" pitchFamily="34" charset="-122"/>
                <a:cs typeface="Crimson Pro Bold" pitchFamily="34" charset="-120"/>
              </a:rPr>
              <a:t>Personalization</a:t>
            </a:r>
            <a:endParaRPr lang="en-US" sz="2150" dirty="0"/>
          </a:p>
        </p:txBody>
      </p:sp>
      <p:sp>
        <p:nvSpPr>
          <p:cNvPr id="8" name="Text 6"/>
          <p:cNvSpPr/>
          <p:nvPr/>
        </p:nvSpPr>
        <p:spPr>
          <a:xfrm>
            <a:off x="9870043" y="2433518"/>
            <a:ext cx="3995380" cy="2135981"/>
          </a:xfrm>
          <a:prstGeom prst="rect">
            <a:avLst/>
          </a:prstGeom>
          <a:noFill/>
          <a:ln/>
        </p:spPr>
        <p:txBody>
          <a:bodyPr wrap="square" lIns="0" tIns="0" rIns="0" bIns="0" rtlCol="0" anchor="t"/>
          <a:lstStyle/>
          <a:p>
            <a:pPr indent="0" marL="0">
              <a:lnSpc>
                <a:spcPts val="2800"/>
              </a:lnSpc>
              <a:buNone/>
            </a:pPr>
            <a:r>
              <a:rPr lang="en-US" sz="1750" dirty="0">
                <a:solidFill>
                  <a:srgbClr val="443728"/>
                </a:solidFill>
                <a:latin typeface="Open Sans" pitchFamily="34" charset="0"/>
                <a:ea typeface="Open Sans" pitchFamily="34" charset="-122"/>
                <a:cs typeface="Open Sans" pitchFamily="34" charset="-120"/>
              </a:rPr>
              <a:t>AI tailors news content to individual preferences. Platforms like Google News curate personalized feeds based on user behavior. AI generates audio summaries for podcasts or smart assistants, improving accessibility.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9820" y="1004649"/>
            <a:ext cx="6609755" cy="619125"/>
          </a:xfrm>
          <a:prstGeom prst="rect">
            <a:avLst/>
          </a:prstGeom>
          <a:noFill/>
          <a:ln/>
        </p:spPr>
        <p:txBody>
          <a:bodyPr wrap="none" lIns="0" tIns="0" rIns="0" bIns="0" rtlCol="0" anchor="t"/>
          <a:lstStyle/>
          <a:p>
            <a:pPr indent="0" marL="0">
              <a:lnSpc>
                <a:spcPts val="4850"/>
              </a:lnSpc>
              <a:buNone/>
            </a:pPr>
            <a:r>
              <a:rPr lang="en-US" sz="3900" b="1" dirty="0">
                <a:solidFill>
                  <a:srgbClr val="443728"/>
                </a:solidFill>
                <a:latin typeface="Crimson Pro Bold" pitchFamily="34" charset="0"/>
                <a:ea typeface="Crimson Pro Bold" pitchFamily="34" charset="-122"/>
                <a:cs typeface="Crimson Pro Bold" pitchFamily="34" charset="-120"/>
              </a:rPr>
              <a:t>Generative AI in Creative Media</a:t>
            </a:r>
            <a:endParaRPr lang="en-US" sz="3900" dirty="0"/>
          </a:p>
        </p:txBody>
      </p:sp>
      <p:sp>
        <p:nvSpPr>
          <p:cNvPr id="4" name="Shape 1"/>
          <p:cNvSpPr/>
          <p:nvPr/>
        </p:nvSpPr>
        <p:spPr>
          <a:xfrm>
            <a:off x="6179820" y="2143839"/>
            <a:ext cx="445770" cy="445770"/>
          </a:xfrm>
          <a:prstGeom prst="roundRect">
            <a:avLst>
              <a:gd name="adj" fmla="val 18667"/>
            </a:avLst>
          </a:prstGeom>
          <a:solidFill>
            <a:srgbClr val="EBE2E0"/>
          </a:solidFill>
          <a:ln w="7620">
            <a:solidFill>
              <a:srgbClr val="D1C8C6"/>
            </a:solidFill>
            <a:prstDash val="solid"/>
          </a:ln>
        </p:spPr>
      </p:sp>
      <p:sp>
        <p:nvSpPr>
          <p:cNvPr id="5" name="Text 2"/>
          <p:cNvSpPr/>
          <p:nvPr/>
        </p:nvSpPr>
        <p:spPr>
          <a:xfrm>
            <a:off x="6347103" y="2218134"/>
            <a:ext cx="111204" cy="297180"/>
          </a:xfrm>
          <a:prstGeom prst="rect">
            <a:avLst/>
          </a:prstGeom>
          <a:noFill/>
          <a:ln/>
        </p:spPr>
        <p:txBody>
          <a:bodyPr wrap="none" lIns="0" tIns="0" rIns="0" bIns="0" rtlCol="0" anchor="t"/>
          <a:lstStyle/>
          <a:p>
            <a:pPr algn="ctr" indent="0" marL="0">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1</a:t>
            </a:r>
            <a:endParaRPr lang="en-US" sz="2300" dirty="0"/>
          </a:p>
        </p:txBody>
      </p:sp>
      <p:sp>
        <p:nvSpPr>
          <p:cNvPr id="6" name="Text 3"/>
          <p:cNvSpPr/>
          <p:nvPr/>
        </p:nvSpPr>
        <p:spPr>
          <a:xfrm>
            <a:off x="6823710" y="2143839"/>
            <a:ext cx="2808089" cy="309563"/>
          </a:xfrm>
          <a:prstGeom prst="rect">
            <a:avLst/>
          </a:prstGeom>
          <a:noFill/>
          <a:ln/>
        </p:spPr>
        <p:txBody>
          <a:bodyPr wrap="none" lIns="0" tIns="0" rIns="0" bIns="0" rtlCol="0" anchor="t"/>
          <a:lstStyle/>
          <a:p>
            <a:pPr indent="0" marL="0">
              <a:lnSpc>
                <a:spcPts val="2400"/>
              </a:lnSpc>
              <a:buNone/>
            </a:pPr>
            <a:r>
              <a:rPr lang="en-US" sz="1950" b="1" dirty="0">
                <a:solidFill>
                  <a:srgbClr val="443728"/>
                </a:solidFill>
                <a:latin typeface="Crimson Pro Bold" pitchFamily="34" charset="0"/>
                <a:ea typeface="Crimson Pro Bold" pitchFamily="34" charset="-122"/>
                <a:cs typeface="Crimson Pro Bold" pitchFamily="34" charset="-120"/>
              </a:rPr>
              <a:t>Dynamic Content Creation</a:t>
            </a:r>
            <a:endParaRPr lang="en-US" sz="1950" dirty="0"/>
          </a:p>
        </p:txBody>
      </p:sp>
      <p:sp>
        <p:nvSpPr>
          <p:cNvPr id="7" name="Text 4"/>
          <p:cNvSpPr/>
          <p:nvPr/>
        </p:nvSpPr>
        <p:spPr>
          <a:xfrm>
            <a:off x="6823710" y="2572226"/>
            <a:ext cx="3135630" cy="2852499"/>
          </a:xfrm>
          <a:prstGeom prst="rect">
            <a:avLst/>
          </a:prstGeom>
          <a:noFill/>
          <a:ln/>
        </p:spPr>
        <p:txBody>
          <a:bodyPr wrap="square" lIns="0" tIns="0" rIns="0" bIns="0" rtlCol="0" anchor="t"/>
          <a:lstStyle/>
          <a:p>
            <a:pPr indent="0" marL="0">
              <a:lnSpc>
                <a:spcPts val="2450"/>
              </a:lnSpc>
              <a:buNone/>
            </a:pPr>
            <a:r>
              <a:rPr lang="en-US" sz="1550" dirty="0">
                <a:solidFill>
                  <a:srgbClr val="443728"/>
                </a:solidFill>
                <a:latin typeface="Open Sans" pitchFamily="34" charset="0"/>
                <a:ea typeface="Open Sans" pitchFamily="34" charset="-122"/>
                <a:cs typeface="Open Sans" pitchFamily="34" charset="-120"/>
              </a:rPr>
              <a:t>Generative AI expands storytelling possibilities. Adobe's Firefly allows users to create videos from text prompts, streamlining production for creators. Generative tools enable dynamic narratives that adapt to user interactions, redefining engagement.</a:t>
            </a:r>
            <a:endParaRPr lang="en-US" sz="1550" dirty="0"/>
          </a:p>
        </p:txBody>
      </p:sp>
      <p:sp>
        <p:nvSpPr>
          <p:cNvPr id="8" name="Shape 5"/>
          <p:cNvSpPr/>
          <p:nvPr/>
        </p:nvSpPr>
        <p:spPr>
          <a:xfrm>
            <a:off x="10157460" y="2143839"/>
            <a:ext cx="445770" cy="445770"/>
          </a:xfrm>
          <a:prstGeom prst="roundRect">
            <a:avLst>
              <a:gd name="adj" fmla="val 18667"/>
            </a:avLst>
          </a:prstGeom>
          <a:solidFill>
            <a:srgbClr val="EBE2E0"/>
          </a:solidFill>
          <a:ln w="7620">
            <a:solidFill>
              <a:srgbClr val="D1C8C6"/>
            </a:solidFill>
            <a:prstDash val="solid"/>
          </a:ln>
        </p:spPr>
      </p:sp>
      <p:sp>
        <p:nvSpPr>
          <p:cNvPr id="9" name="Text 6"/>
          <p:cNvSpPr/>
          <p:nvPr/>
        </p:nvSpPr>
        <p:spPr>
          <a:xfrm>
            <a:off x="10304502" y="2218134"/>
            <a:ext cx="151567" cy="297180"/>
          </a:xfrm>
          <a:prstGeom prst="rect">
            <a:avLst/>
          </a:prstGeom>
          <a:noFill/>
          <a:ln/>
        </p:spPr>
        <p:txBody>
          <a:bodyPr wrap="none" lIns="0" tIns="0" rIns="0" bIns="0" rtlCol="0" anchor="t"/>
          <a:lstStyle/>
          <a:p>
            <a:pPr algn="ctr" indent="0" marL="0">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2</a:t>
            </a:r>
            <a:endParaRPr lang="en-US" sz="2300" dirty="0"/>
          </a:p>
        </p:txBody>
      </p:sp>
      <p:sp>
        <p:nvSpPr>
          <p:cNvPr id="10" name="Text 7"/>
          <p:cNvSpPr/>
          <p:nvPr/>
        </p:nvSpPr>
        <p:spPr>
          <a:xfrm>
            <a:off x="10801350" y="2143839"/>
            <a:ext cx="2476500" cy="309563"/>
          </a:xfrm>
          <a:prstGeom prst="rect">
            <a:avLst/>
          </a:prstGeom>
          <a:noFill/>
          <a:ln/>
        </p:spPr>
        <p:txBody>
          <a:bodyPr wrap="none" lIns="0" tIns="0" rIns="0" bIns="0" rtlCol="0" anchor="t"/>
          <a:lstStyle/>
          <a:p>
            <a:pPr indent="0" marL="0">
              <a:lnSpc>
                <a:spcPts val="2400"/>
              </a:lnSpc>
              <a:buNone/>
            </a:pPr>
            <a:r>
              <a:rPr lang="en-US" sz="1950" b="1" dirty="0">
                <a:solidFill>
                  <a:srgbClr val="443728"/>
                </a:solidFill>
                <a:latin typeface="Crimson Pro Bold" pitchFamily="34" charset="0"/>
                <a:ea typeface="Crimson Pro Bold" pitchFamily="34" charset="-122"/>
                <a:cs typeface="Crimson Pro Bold" pitchFamily="34" charset="-120"/>
              </a:rPr>
              <a:t>Localization</a:t>
            </a:r>
            <a:endParaRPr lang="en-US" sz="1950" dirty="0"/>
          </a:p>
        </p:txBody>
      </p:sp>
      <p:sp>
        <p:nvSpPr>
          <p:cNvPr id="11" name="Text 8"/>
          <p:cNvSpPr/>
          <p:nvPr/>
        </p:nvSpPr>
        <p:spPr>
          <a:xfrm>
            <a:off x="10801350" y="2572226"/>
            <a:ext cx="3135630" cy="1901666"/>
          </a:xfrm>
          <a:prstGeom prst="rect">
            <a:avLst/>
          </a:prstGeom>
          <a:noFill/>
          <a:ln/>
        </p:spPr>
        <p:txBody>
          <a:bodyPr wrap="square" lIns="0" tIns="0" rIns="0" bIns="0" rtlCol="0" anchor="t"/>
          <a:lstStyle/>
          <a:p>
            <a:pPr indent="0" marL="0">
              <a:lnSpc>
                <a:spcPts val="2450"/>
              </a:lnSpc>
              <a:buNone/>
            </a:pPr>
            <a:r>
              <a:rPr lang="en-US" sz="1550" dirty="0">
                <a:solidFill>
                  <a:srgbClr val="443728"/>
                </a:solidFill>
                <a:latin typeface="Open Sans" pitchFamily="34" charset="0"/>
                <a:ea typeface="Open Sans" pitchFamily="34" charset="-122"/>
                <a:cs typeface="Open Sans" pitchFamily="34" charset="-120"/>
              </a:rPr>
              <a:t>AI-powered translation democratizes access to global audiences. _Le Monde_ uses AI to translate French articles into English daily, broadening its readership.</a:t>
            </a:r>
            <a:endParaRPr lang="en-US" sz="1550" dirty="0"/>
          </a:p>
        </p:txBody>
      </p:sp>
      <p:sp>
        <p:nvSpPr>
          <p:cNvPr id="12" name="Shape 9"/>
          <p:cNvSpPr/>
          <p:nvPr/>
        </p:nvSpPr>
        <p:spPr>
          <a:xfrm>
            <a:off x="6179820" y="5845731"/>
            <a:ext cx="445770" cy="445770"/>
          </a:xfrm>
          <a:prstGeom prst="roundRect">
            <a:avLst>
              <a:gd name="adj" fmla="val 18667"/>
            </a:avLst>
          </a:prstGeom>
          <a:solidFill>
            <a:srgbClr val="EBE2E0"/>
          </a:solidFill>
          <a:ln w="7620">
            <a:solidFill>
              <a:srgbClr val="D1C8C6"/>
            </a:solidFill>
            <a:prstDash val="solid"/>
          </a:ln>
        </p:spPr>
      </p:sp>
      <p:sp>
        <p:nvSpPr>
          <p:cNvPr id="13" name="Text 10"/>
          <p:cNvSpPr/>
          <p:nvPr/>
        </p:nvSpPr>
        <p:spPr>
          <a:xfrm>
            <a:off x="6330077" y="5920026"/>
            <a:ext cx="145137" cy="297180"/>
          </a:xfrm>
          <a:prstGeom prst="rect">
            <a:avLst/>
          </a:prstGeom>
          <a:noFill/>
          <a:ln/>
        </p:spPr>
        <p:txBody>
          <a:bodyPr wrap="none" lIns="0" tIns="0" rIns="0" bIns="0" rtlCol="0" anchor="t"/>
          <a:lstStyle/>
          <a:p>
            <a:pPr algn="ctr" indent="0" marL="0">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3</a:t>
            </a:r>
            <a:endParaRPr lang="en-US" sz="2300" dirty="0"/>
          </a:p>
        </p:txBody>
      </p:sp>
      <p:sp>
        <p:nvSpPr>
          <p:cNvPr id="14" name="Text 11"/>
          <p:cNvSpPr/>
          <p:nvPr/>
        </p:nvSpPr>
        <p:spPr>
          <a:xfrm>
            <a:off x="6823710" y="5845731"/>
            <a:ext cx="3509010" cy="309563"/>
          </a:xfrm>
          <a:prstGeom prst="rect">
            <a:avLst/>
          </a:prstGeom>
          <a:noFill/>
          <a:ln/>
        </p:spPr>
        <p:txBody>
          <a:bodyPr wrap="none" lIns="0" tIns="0" rIns="0" bIns="0" rtlCol="0" anchor="t"/>
          <a:lstStyle/>
          <a:p>
            <a:pPr indent="0" marL="0">
              <a:lnSpc>
                <a:spcPts val="2400"/>
              </a:lnSpc>
              <a:buNone/>
            </a:pPr>
            <a:r>
              <a:rPr lang="en-US" sz="1950" b="1" dirty="0">
                <a:solidFill>
                  <a:srgbClr val="443728"/>
                </a:solidFill>
                <a:latin typeface="Crimson Pro Bold" pitchFamily="34" charset="0"/>
                <a:ea typeface="Crimson Pro Bold" pitchFamily="34" charset="-122"/>
                <a:cs typeface="Crimson Pro Bold" pitchFamily="34" charset="-120"/>
              </a:rPr>
              <a:t>Metadata-Driven Personalization</a:t>
            </a:r>
            <a:endParaRPr lang="en-US" sz="1950" dirty="0"/>
          </a:p>
        </p:txBody>
      </p:sp>
      <p:sp>
        <p:nvSpPr>
          <p:cNvPr id="15" name="Text 12"/>
          <p:cNvSpPr/>
          <p:nvPr/>
        </p:nvSpPr>
        <p:spPr>
          <a:xfrm>
            <a:off x="6823710" y="6274118"/>
            <a:ext cx="7113270" cy="950833"/>
          </a:xfrm>
          <a:prstGeom prst="rect">
            <a:avLst/>
          </a:prstGeom>
          <a:noFill/>
          <a:ln/>
        </p:spPr>
        <p:txBody>
          <a:bodyPr wrap="square" lIns="0" tIns="0" rIns="0" bIns="0" rtlCol="0" anchor="t"/>
          <a:lstStyle/>
          <a:p>
            <a:pPr indent="0" marL="0">
              <a:lnSpc>
                <a:spcPts val="2450"/>
              </a:lnSpc>
              <a:buNone/>
            </a:pPr>
            <a:r>
              <a:rPr lang="en-US" sz="1550" dirty="0">
                <a:solidFill>
                  <a:srgbClr val="443728"/>
                </a:solidFill>
                <a:latin typeface="Open Sans" pitchFamily="34" charset="0"/>
                <a:ea typeface="Open Sans" pitchFamily="34" charset="-122"/>
                <a:cs typeface="Open Sans" pitchFamily="34" charset="-120"/>
              </a:rPr>
              <a:t>Generative AI leverages metadata for hyper-personalized content recommendations. Swedish newspaper _Aftonbladet_ uses AI-generated bullet points to engage younger audiences more effectively.</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93088"/>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Alternative Media &amp; Citizen Journalism</a:t>
            </a:r>
            <a:endParaRPr lang="en-US" sz="4450" dirty="0"/>
          </a:p>
        </p:txBody>
      </p:sp>
      <p:sp>
        <p:nvSpPr>
          <p:cNvPr id="4" name="Shape 1"/>
          <p:cNvSpPr/>
          <p:nvPr/>
        </p:nvSpPr>
        <p:spPr>
          <a:xfrm>
            <a:off x="6280190" y="2650808"/>
            <a:ext cx="7556421" cy="2410897"/>
          </a:xfrm>
          <a:prstGeom prst="roundRect">
            <a:avLst>
              <a:gd name="adj" fmla="val 3952"/>
            </a:avLst>
          </a:prstGeom>
          <a:solidFill>
            <a:srgbClr val="EBE2E0"/>
          </a:solidFill>
          <a:ln w="7620">
            <a:solidFill>
              <a:srgbClr val="D1C8C6"/>
            </a:solidFill>
            <a:prstDash val="solid"/>
          </a:ln>
        </p:spPr>
      </p:sp>
      <p:sp>
        <p:nvSpPr>
          <p:cNvPr id="5" name="Text 2"/>
          <p:cNvSpPr/>
          <p:nvPr/>
        </p:nvSpPr>
        <p:spPr>
          <a:xfrm>
            <a:off x="6514624" y="2885242"/>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Scalable Reporting</a:t>
            </a:r>
            <a:endParaRPr lang="en-US" sz="2200" dirty="0"/>
          </a:p>
        </p:txBody>
      </p:sp>
      <p:sp>
        <p:nvSpPr>
          <p:cNvPr id="6" name="Text 3"/>
          <p:cNvSpPr/>
          <p:nvPr/>
        </p:nvSpPr>
        <p:spPr>
          <a:xfrm>
            <a:off x="6514624" y="3375660"/>
            <a:ext cx="7087553" cy="1451610"/>
          </a:xfrm>
          <a:prstGeom prst="rect">
            <a:avLst/>
          </a:prstGeom>
          <a:noFill/>
          <a:ln/>
        </p:spPr>
        <p:txBody>
          <a:bodyPr wrap="square" lIns="0" tIns="0" rIns="0" bIns="0" rtlCol="0" anchor="t"/>
          <a:lstStyle/>
          <a:p>
            <a:pPr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AI empowers small teams or independent journalists. Tools generate articles, fact-check claims, and analyze trends without requiring large teams. Blockchain-integrated platforms use AI to prevent censorship while promoting independent journalism.</a:t>
            </a:r>
            <a:endParaRPr lang="en-US" sz="1750" dirty="0"/>
          </a:p>
        </p:txBody>
      </p:sp>
      <p:sp>
        <p:nvSpPr>
          <p:cNvPr id="7" name="Shape 4"/>
          <p:cNvSpPr/>
          <p:nvPr/>
        </p:nvSpPr>
        <p:spPr>
          <a:xfrm>
            <a:off x="6280190" y="5288518"/>
            <a:ext cx="7556421" cy="2047994"/>
          </a:xfrm>
          <a:prstGeom prst="roundRect">
            <a:avLst>
              <a:gd name="adj" fmla="val 4652"/>
            </a:avLst>
          </a:prstGeom>
          <a:solidFill>
            <a:srgbClr val="EBE2E0"/>
          </a:solidFill>
          <a:ln w="7620">
            <a:solidFill>
              <a:srgbClr val="D1C8C6"/>
            </a:solidFill>
            <a:prstDash val="solid"/>
          </a:ln>
        </p:spPr>
      </p:sp>
      <p:sp>
        <p:nvSpPr>
          <p:cNvPr id="8" name="Text 5"/>
          <p:cNvSpPr/>
          <p:nvPr/>
        </p:nvSpPr>
        <p:spPr>
          <a:xfrm>
            <a:off x="6514624" y="5522952"/>
            <a:ext cx="3082766" cy="354330"/>
          </a:xfrm>
          <a:prstGeom prst="rect">
            <a:avLst/>
          </a:prstGeom>
          <a:noFill/>
          <a:ln/>
        </p:spPr>
        <p:txBody>
          <a:bodyPr wrap="none" lIns="0" tIns="0" rIns="0" bIns="0" rtlCol="0" anchor="t"/>
          <a:lstStyle/>
          <a:p>
            <a:pPr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Multilingual Accessibility</a:t>
            </a:r>
            <a:endParaRPr lang="en-US" sz="2200" dirty="0"/>
          </a:p>
        </p:txBody>
      </p:sp>
      <p:sp>
        <p:nvSpPr>
          <p:cNvPr id="9" name="Text 6"/>
          <p:cNvSpPr/>
          <p:nvPr/>
        </p:nvSpPr>
        <p:spPr>
          <a:xfrm>
            <a:off x="6514624" y="6013371"/>
            <a:ext cx="7087553" cy="1088708"/>
          </a:xfrm>
          <a:prstGeom prst="rect">
            <a:avLst/>
          </a:prstGeom>
          <a:noFill/>
          <a:ln/>
        </p:spPr>
        <p:txBody>
          <a:bodyPr wrap="square" lIns="0" tIns="0" rIns="0" bIns="0" rtlCol="0" anchor="t"/>
          <a:lstStyle/>
          <a:p>
            <a:pPr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AI translation tools make alternative media accessible globally. Independent outlets can publish multilingual reports at scale using machine translation technologies.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1875" y="632936"/>
            <a:ext cx="5415677" cy="635556"/>
          </a:xfrm>
          <a:prstGeom prst="rect">
            <a:avLst/>
          </a:prstGeom>
          <a:noFill/>
          <a:ln/>
        </p:spPr>
        <p:txBody>
          <a:bodyPr wrap="none" lIns="0" tIns="0" rIns="0" bIns="0" rtlCol="0" anchor="t"/>
          <a:lstStyle/>
          <a:p>
            <a:pPr indent="0" marL="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Emerging Trends in 2025</a:t>
            </a:r>
            <a:endParaRPr lang="en-US" sz="4000" dirty="0"/>
          </a:p>
        </p:txBody>
      </p:sp>
      <p:pic>
        <p:nvPicPr>
          <p:cNvPr id="4" name="Image 1" descr="preencoded.png">    </p:cNvPr>
          <p:cNvPicPr>
            <a:picLocks noChangeAspect="1"/>
          </p:cNvPicPr>
          <p:nvPr/>
        </p:nvPicPr>
        <p:blipFill>
          <a:blip r:embed="rId2"/>
          <a:stretch>
            <a:fillRect/>
          </a:stretch>
        </p:blipFill>
        <p:spPr>
          <a:xfrm>
            <a:off x="711875" y="1573530"/>
            <a:ext cx="508397" cy="508397"/>
          </a:xfrm>
          <a:prstGeom prst="rect">
            <a:avLst/>
          </a:prstGeom>
        </p:spPr>
      </p:pic>
      <p:sp>
        <p:nvSpPr>
          <p:cNvPr id="5" name="Text 1"/>
          <p:cNvSpPr/>
          <p:nvPr/>
        </p:nvSpPr>
        <p:spPr>
          <a:xfrm>
            <a:off x="711875" y="2285286"/>
            <a:ext cx="2370058" cy="635318"/>
          </a:xfrm>
          <a:prstGeom prst="rect">
            <a:avLst/>
          </a:prstGeom>
          <a:noFill/>
          <a:ln/>
        </p:spPr>
        <p:txBody>
          <a:bodyPr wrap="squar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Hyper-Personalization</a:t>
            </a:r>
            <a:endParaRPr lang="en-US" sz="2000" dirty="0"/>
          </a:p>
        </p:txBody>
      </p:sp>
      <p:sp>
        <p:nvSpPr>
          <p:cNvPr id="6" name="Text 2"/>
          <p:cNvSpPr/>
          <p:nvPr/>
        </p:nvSpPr>
        <p:spPr>
          <a:xfrm>
            <a:off x="711875" y="3042642"/>
            <a:ext cx="2370058" cy="4553902"/>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AI is driving deeper audience engagement. OTT platforms use AI for tailored recommendations and multiview streaming options (e.g., customizable camera angles during live events). Dynamic advertising models powered by viewer analytics optimize monetization strategies.</a:t>
            </a:r>
            <a:endParaRPr lang="en-US" sz="1600" dirty="0"/>
          </a:p>
        </p:txBody>
      </p:sp>
      <p:pic>
        <p:nvPicPr>
          <p:cNvPr id="7" name="Image 2" descr="preencoded.png">    </p:cNvPr>
          <p:cNvPicPr>
            <a:picLocks noChangeAspect="1"/>
          </p:cNvPicPr>
          <p:nvPr/>
        </p:nvPicPr>
        <p:blipFill>
          <a:blip r:embed="rId3"/>
          <a:stretch>
            <a:fillRect/>
          </a:stretch>
        </p:blipFill>
        <p:spPr>
          <a:xfrm>
            <a:off x="3386971" y="1573530"/>
            <a:ext cx="508397" cy="508397"/>
          </a:xfrm>
          <a:prstGeom prst="rect">
            <a:avLst/>
          </a:prstGeom>
        </p:spPr>
      </p:pic>
      <p:sp>
        <p:nvSpPr>
          <p:cNvPr id="8" name="Text 3"/>
          <p:cNvSpPr/>
          <p:nvPr/>
        </p:nvSpPr>
        <p:spPr>
          <a:xfrm>
            <a:off x="3386971" y="2285286"/>
            <a:ext cx="2370058" cy="635318"/>
          </a:xfrm>
          <a:prstGeom prst="rect">
            <a:avLst/>
          </a:prstGeom>
          <a:noFill/>
          <a:ln/>
        </p:spPr>
        <p:txBody>
          <a:bodyPr wrap="squar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Synthetic Personalities</a:t>
            </a:r>
            <a:endParaRPr lang="en-US" sz="2000" dirty="0"/>
          </a:p>
        </p:txBody>
      </p:sp>
      <p:sp>
        <p:nvSpPr>
          <p:cNvPr id="9" name="Text 4"/>
          <p:cNvSpPr/>
          <p:nvPr/>
        </p:nvSpPr>
        <p:spPr>
          <a:xfrm>
            <a:off x="3386971" y="3042642"/>
            <a:ext cx="2370058" cy="3252787"/>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Autonomous AI-driven personas are emerging as interactive entities in entertainment and marketing. These synthetic figures adapt their personas based on audience interactions, creating immersive experiences.</a:t>
            </a:r>
            <a:endParaRPr lang="en-US" sz="1600" dirty="0"/>
          </a:p>
        </p:txBody>
      </p:sp>
      <p:pic>
        <p:nvPicPr>
          <p:cNvPr id="10" name="Image 3" descr="preencoded.png">    </p:cNvPr>
          <p:cNvPicPr>
            <a:picLocks noChangeAspect="1"/>
          </p:cNvPicPr>
          <p:nvPr/>
        </p:nvPicPr>
        <p:blipFill>
          <a:blip r:embed="rId4"/>
          <a:stretch>
            <a:fillRect/>
          </a:stretch>
        </p:blipFill>
        <p:spPr>
          <a:xfrm>
            <a:off x="6062067" y="1573530"/>
            <a:ext cx="508397" cy="508397"/>
          </a:xfrm>
          <a:prstGeom prst="rect">
            <a:avLst/>
          </a:prstGeom>
        </p:spPr>
      </p:pic>
      <p:sp>
        <p:nvSpPr>
          <p:cNvPr id="11" name="Text 5"/>
          <p:cNvSpPr/>
          <p:nvPr/>
        </p:nvSpPr>
        <p:spPr>
          <a:xfrm>
            <a:off x="6062067" y="2285286"/>
            <a:ext cx="2370058" cy="635318"/>
          </a:xfrm>
          <a:prstGeom prst="rect">
            <a:avLst/>
          </a:prstGeom>
          <a:noFill/>
          <a:ln/>
        </p:spPr>
        <p:txBody>
          <a:bodyPr wrap="squar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Content-On-Demand Marketplaces</a:t>
            </a:r>
            <a:endParaRPr lang="en-US" sz="2000" dirty="0"/>
          </a:p>
        </p:txBody>
      </p:sp>
      <p:sp>
        <p:nvSpPr>
          <p:cNvPr id="12" name="Text 6"/>
          <p:cNvSpPr/>
          <p:nvPr/>
        </p:nvSpPr>
        <p:spPr>
          <a:xfrm>
            <a:off x="6062067" y="3042642"/>
            <a:ext cx="2370058" cy="2602230"/>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Generative AI is enabling businesses to source hyper-targeted media assets quickly. Ready-made content reduces production timelines for advertisers and creators alike.</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63773"/>
          </a:xfrm>
          <a:prstGeom prst="rect">
            <a:avLst/>
          </a:prstGeom>
        </p:spPr>
      </p:pic>
      <p:sp>
        <p:nvSpPr>
          <p:cNvPr id="3" name="Text 0"/>
          <p:cNvSpPr/>
          <p:nvPr/>
        </p:nvSpPr>
        <p:spPr>
          <a:xfrm>
            <a:off x="717828" y="3127772"/>
            <a:ext cx="6659880" cy="640913"/>
          </a:xfrm>
          <a:prstGeom prst="rect">
            <a:avLst/>
          </a:prstGeom>
          <a:noFill/>
          <a:ln/>
        </p:spPr>
        <p:txBody>
          <a:bodyPr wrap="none" lIns="0" tIns="0" rIns="0" bIns="0" rtlCol="0" anchor="t"/>
          <a:lstStyle/>
          <a:p>
            <a:pPr indent="0" marL="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Challenges &amp; Ethical Concerns</a:t>
            </a:r>
            <a:endParaRPr lang="en-US" sz="4000" dirty="0"/>
          </a:p>
        </p:txBody>
      </p:sp>
      <p:sp>
        <p:nvSpPr>
          <p:cNvPr id="4" name="Shape 1"/>
          <p:cNvSpPr/>
          <p:nvPr/>
        </p:nvSpPr>
        <p:spPr>
          <a:xfrm>
            <a:off x="7303770" y="4076343"/>
            <a:ext cx="22860" cy="3589139"/>
          </a:xfrm>
          <a:prstGeom prst="roundRect">
            <a:avLst>
              <a:gd name="adj" fmla="val 376838"/>
            </a:avLst>
          </a:prstGeom>
          <a:solidFill>
            <a:srgbClr val="D1C8C6"/>
          </a:solidFill>
          <a:ln/>
        </p:spPr>
      </p:sp>
      <p:sp>
        <p:nvSpPr>
          <p:cNvPr id="5" name="Shape 2"/>
          <p:cNvSpPr/>
          <p:nvPr/>
        </p:nvSpPr>
        <p:spPr>
          <a:xfrm>
            <a:off x="6389489" y="4526399"/>
            <a:ext cx="717828" cy="22860"/>
          </a:xfrm>
          <a:prstGeom prst="roundRect">
            <a:avLst>
              <a:gd name="adj" fmla="val 376838"/>
            </a:avLst>
          </a:prstGeom>
          <a:solidFill>
            <a:srgbClr val="D1C8C6"/>
          </a:solidFill>
          <a:ln/>
        </p:spPr>
      </p:sp>
      <p:sp>
        <p:nvSpPr>
          <p:cNvPr id="6" name="Shape 3"/>
          <p:cNvSpPr/>
          <p:nvPr/>
        </p:nvSpPr>
        <p:spPr>
          <a:xfrm>
            <a:off x="7084457" y="4307086"/>
            <a:ext cx="461486" cy="461486"/>
          </a:xfrm>
          <a:prstGeom prst="roundRect">
            <a:avLst>
              <a:gd name="adj" fmla="val 18667"/>
            </a:avLst>
          </a:prstGeom>
          <a:solidFill>
            <a:srgbClr val="EBE2E0"/>
          </a:solidFill>
          <a:ln w="7620">
            <a:solidFill>
              <a:srgbClr val="D1C8C6"/>
            </a:solidFill>
            <a:prstDash val="solid"/>
          </a:ln>
        </p:spPr>
      </p:sp>
      <p:sp>
        <p:nvSpPr>
          <p:cNvPr id="7" name="Text 4"/>
          <p:cNvSpPr/>
          <p:nvPr/>
        </p:nvSpPr>
        <p:spPr>
          <a:xfrm>
            <a:off x="7257574" y="4384000"/>
            <a:ext cx="115133" cy="307658"/>
          </a:xfrm>
          <a:prstGeom prst="rect">
            <a:avLst/>
          </a:prstGeom>
          <a:noFill/>
          <a:ln/>
        </p:spPr>
        <p:txBody>
          <a:bodyPr wrap="none" lIns="0" tIns="0" rIns="0" bIns="0" rtlCol="0" anchor="t"/>
          <a:lstStyle/>
          <a:p>
            <a:pPr algn="ctr" indent="0" marL="0">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1</a:t>
            </a:r>
            <a:endParaRPr lang="en-US" sz="2400" dirty="0"/>
          </a:p>
        </p:txBody>
      </p:sp>
      <p:sp>
        <p:nvSpPr>
          <p:cNvPr id="8" name="Text 5"/>
          <p:cNvSpPr/>
          <p:nvPr/>
        </p:nvSpPr>
        <p:spPr>
          <a:xfrm>
            <a:off x="3623429" y="4281368"/>
            <a:ext cx="2563773" cy="320397"/>
          </a:xfrm>
          <a:prstGeom prst="rect">
            <a:avLst/>
          </a:prstGeom>
          <a:noFill/>
          <a:ln/>
        </p:spPr>
        <p:txBody>
          <a:bodyPr wrap="none" lIns="0" tIns="0" rIns="0" bIns="0" rtlCol="0" anchor="t"/>
          <a:lstStyle/>
          <a:p>
            <a:pPr algn="r"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Bias &amp; Misinformation</a:t>
            </a:r>
            <a:endParaRPr lang="en-US" sz="2000" dirty="0"/>
          </a:p>
        </p:txBody>
      </p:sp>
      <p:sp>
        <p:nvSpPr>
          <p:cNvPr id="9" name="Text 6"/>
          <p:cNvSpPr/>
          <p:nvPr/>
        </p:nvSpPr>
        <p:spPr>
          <a:xfrm>
            <a:off x="717828" y="4724757"/>
            <a:ext cx="5469374" cy="656273"/>
          </a:xfrm>
          <a:prstGeom prst="rect">
            <a:avLst/>
          </a:prstGeom>
          <a:noFill/>
          <a:ln/>
        </p:spPr>
        <p:txBody>
          <a:bodyPr wrap="square" lIns="0" tIns="0" rIns="0" bIns="0" rtlCol="0" anchor="t"/>
          <a:lstStyle/>
          <a:p>
            <a:pPr algn="r" indent="0" marL="0">
              <a:lnSpc>
                <a:spcPts val="2550"/>
              </a:lnSpc>
              <a:buNone/>
            </a:pPr>
            <a:r>
              <a:rPr lang="en-US" sz="1600" dirty="0">
                <a:solidFill>
                  <a:srgbClr val="443728"/>
                </a:solidFill>
                <a:latin typeface="Open Sans" pitchFamily="34" charset="0"/>
                <a:ea typeface="Open Sans" pitchFamily="34" charset="-122"/>
                <a:cs typeface="Open Sans" pitchFamily="34" charset="-120"/>
              </a:rPr>
              <a:t>Generative models can unintentionally propagate bias or be weaponized for disinformation campaigns.</a:t>
            </a:r>
            <a:endParaRPr lang="en-US" sz="1600" dirty="0"/>
          </a:p>
        </p:txBody>
      </p:sp>
      <p:sp>
        <p:nvSpPr>
          <p:cNvPr id="10" name="Shape 7"/>
          <p:cNvSpPr/>
          <p:nvPr/>
        </p:nvSpPr>
        <p:spPr>
          <a:xfrm>
            <a:off x="7523083" y="5551765"/>
            <a:ext cx="717828" cy="22860"/>
          </a:xfrm>
          <a:prstGeom prst="roundRect">
            <a:avLst>
              <a:gd name="adj" fmla="val 376838"/>
            </a:avLst>
          </a:prstGeom>
          <a:solidFill>
            <a:srgbClr val="D1C8C6"/>
          </a:solidFill>
          <a:ln/>
        </p:spPr>
      </p:sp>
      <p:sp>
        <p:nvSpPr>
          <p:cNvPr id="11" name="Shape 8"/>
          <p:cNvSpPr/>
          <p:nvPr/>
        </p:nvSpPr>
        <p:spPr>
          <a:xfrm>
            <a:off x="7084457" y="5332452"/>
            <a:ext cx="461486" cy="461486"/>
          </a:xfrm>
          <a:prstGeom prst="roundRect">
            <a:avLst>
              <a:gd name="adj" fmla="val 18667"/>
            </a:avLst>
          </a:prstGeom>
          <a:solidFill>
            <a:srgbClr val="EBE2E0"/>
          </a:solidFill>
          <a:ln w="7620">
            <a:solidFill>
              <a:srgbClr val="D1C8C6"/>
            </a:solidFill>
            <a:prstDash val="solid"/>
          </a:ln>
        </p:spPr>
      </p:sp>
      <p:sp>
        <p:nvSpPr>
          <p:cNvPr id="12" name="Text 9"/>
          <p:cNvSpPr/>
          <p:nvPr/>
        </p:nvSpPr>
        <p:spPr>
          <a:xfrm>
            <a:off x="7236738" y="5409367"/>
            <a:ext cx="156805" cy="307658"/>
          </a:xfrm>
          <a:prstGeom prst="rect">
            <a:avLst/>
          </a:prstGeom>
          <a:noFill/>
          <a:ln/>
        </p:spPr>
        <p:txBody>
          <a:bodyPr wrap="none" lIns="0" tIns="0" rIns="0" bIns="0" rtlCol="0" anchor="t"/>
          <a:lstStyle/>
          <a:p>
            <a:pPr algn="ctr" indent="0" marL="0">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2</a:t>
            </a:r>
            <a:endParaRPr lang="en-US" sz="2400" dirty="0"/>
          </a:p>
        </p:txBody>
      </p:sp>
      <p:sp>
        <p:nvSpPr>
          <p:cNvPr id="13" name="Text 10"/>
          <p:cNvSpPr/>
          <p:nvPr/>
        </p:nvSpPr>
        <p:spPr>
          <a:xfrm>
            <a:off x="8443198" y="5306735"/>
            <a:ext cx="2563773" cy="320397"/>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Editorial Oversight</a:t>
            </a:r>
            <a:endParaRPr lang="en-US" sz="2000" dirty="0"/>
          </a:p>
        </p:txBody>
      </p:sp>
      <p:sp>
        <p:nvSpPr>
          <p:cNvPr id="14" name="Text 11"/>
          <p:cNvSpPr/>
          <p:nvPr/>
        </p:nvSpPr>
        <p:spPr>
          <a:xfrm>
            <a:off x="8443198" y="5750123"/>
            <a:ext cx="5469374" cy="656273"/>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Automated systems may lack the nuanced judgment of human editors.</a:t>
            </a:r>
            <a:endParaRPr lang="en-US" sz="1600" dirty="0"/>
          </a:p>
        </p:txBody>
      </p:sp>
      <p:sp>
        <p:nvSpPr>
          <p:cNvPr id="15" name="Shape 12"/>
          <p:cNvSpPr/>
          <p:nvPr/>
        </p:nvSpPr>
        <p:spPr>
          <a:xfrm>
            <a:off x="6389489" y="6474619"/>
            <a:ext cx="717828" cy="22860"/>
          </a:xfrm>
          <a:prstGeom prst="roundRect">
            <a:avLst>
              <a:gd name="adj" fmla="val 376838"/>
            </a:avLst>
          </a:prstGeom>
          <a:solidFill>
            <a:srgbClr val="D1C8C6"/>
          </a:solidFill>
          <a:ln/>
        </p:spPr>
      </p:sp>
      <p:sp>
        <p:nvSpPr>
          <p:cNvPr id="16" name="Shape 13"/>
          <p:cNvSpPr/>
          <p:nvPr/>
        </p:nvSpPr>
        <p:spPr>
          <a:xfrm>
            <a:off x="7084457" y="6255306"/>
            <a:ext cx="461486" cy="461486"/>
          </a:xfrm>
          <a:prstGeom prst="roundRect">
            <a:avLst>
              <a:gd name="adj" fmla="val 18667"/>
            </a:avLst>
          </a:prstGeom>
          <a:solidFill>
            <a:srgbClr val="EBE2E0"/>
          </a:solidFill>
          <a:ln w="7620">
            <a:solidFill>
              <a:srgbClr val="D1C8C6"/>
            </a:solidFill>
            <a:prstDash val="solid"/>
          </a:ln>
        </p:spPr>
      </p:sp>
      <p:sp>
        <p:nvSpPr>
          <p:cNvPr id="17" name="Text 14"/>
          <p:cNvSpPr/>
          <p:nvPr/>
        </p:nvSpPr>
        <p:spPr>
          <a:xfrm>
            <a:off x="7240072" y="6332220"/>
            <a:ext cx="150257" cy="307658"/>
          </a:xfrm>
          <a:prstGeom prst="rect">
            <a:avLst/>
          </a:prstGeom>
          <a:noFill/>
          <a:ln/>
        </p:spPr>
        <p:txBody>
          <a:bodyPr wrap="none" lIns="0" tIns="0" rIns="0" bIns="0" rtlCol="0" anchor="t"/>
          <a:lstStyle/>
          <a:p>
            <a:pPr algn="ctr" indent="0" marL="0">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3</a:t>
            </a:r>
            <a:endParaRPr lang="en-US" sz="2400" dirty="0"/>
          </a:p>
        </p:txBody>
      </p:sp>
      <p:sp>
        <p:nvSpPr>
          <p:cNvPr id="18" name="Text 15"/>
          <p:cNvSpPr/>
          <p:nvPr/>
        </p:nvSpPr>
        <p:spPr>
          <a:xfrm>
            <a:off x="3623429" y="6229588"/>
            <a:ext cx="2563773" cy="320397"/>
          </a:xfrm>
          <a:prstGeom prst="rect">
            <a:avLst/>
          </a:prstGeom>
          <a:noFill/>
          <a:ln/>
        </p:spPr>
        <p:txBody>
          <a:bodyPr wrap="none" lIns="0" tIns="0" rIns="0" bIns="0" rtlCol="0" anchor="t"/>
          <a:lstStyle/>
          <a:p>
            <a:pPr algn="r"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Deepfake Risks</a:t>
            </a:r>
            <a:endParaRPr lang="en-US" sz="2000" dirty="0"/>
          </a:p>
        </p:txBody>
      </p:sp>
      <p:sp>
        <p:nvSpPr>
          <p:cNvPr id="19" name="Text 16"/>
          <p:cNvSpPr/>
          <p:nvPr/>
        </p:nvSpPr>
        <p:spPr>
          <a:xfrm>
            <a:off x="717828" y="6672977"/>
            <a:ext cx="5469374" cy="656273"/>
          </a:xfrm>
          <a:prstGeom prst="rect">
            <a:avLst/>
          </a:prstGeom>
          <a:noFill/>
          <a:ln/>
        </p:spPr>
        <p:txBody>
          <a:bodyPr wrap="square" lIns="0" tIns="0" rIns="0" bIns="0" rtlCol="0" anchor="t"/>
          <a:lstStyle/>
          <a:p>
            <a:pPr algn="r" indent="0" marL="0">
              <a:lnSpc>
                <a:spcPts val="2550"/>
              </a:lnSpc>
              <a:buNone/>
            </a:pPr>
            <a:r>
              <a:rPr lang="en-US" sz="1600" dirty="0">
                <a:solidFill>
                  <a:srgbClr val="443728"/>
                </a:solidFill>
                <a:latin typeface="Open Sans" pitchFamily="34" charset="0"/>
                <a:ea typeface="Open Sans" pitchFamily="34" charset="-122"/>
                <a:cs typeface="Open Sans" pitchFamily="34" charset="-120"/>
              </a:rPr>
              <a:t>Synthetic content blurs the line between reality and fiction.</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88619"/>
          </a:xfrm>
          <a:prstGeom prst="rect">
            <a:avLst/>
          </a:prstGeom>
        </p:spPr>
      </p:pic>
      <p:sp>
        <p:nvSpPr>
          <p:cNvPr id="3" name="Text 0"/>
          <p:cNvSpPr/>
          <p:nvPr/>
        </p:nvSpPr>
        <p:spPr>
          <a:xfrm>
            <a:off x="640794" y="2792254"/>
            <a:ext cx="5351740" cy="572095"/>
          </a:xfrm>
          <a:prstGeom prst="rect">
            <a:avLst/>
          </a:prstGeom>
          <a:noFill/>
          <a:ln/>
        </p:spPr>
        <p:txBody>
          <a:bodyPr wrap="none" lIns="0" tIns="0" rIns="0" bIns="0" rtlCol="0" anchor="t"/>
          <a:lstStyle/>
          <a:p>
            <a:pPr indent="0" marL="0">
              <a:lnSpc>
                <a:spcPts val="4500"/>
              </a:lnSpc>
              <a:buNone/>
            </a:pPr>
            <a:r>
              <a:rPr lang="en-US" sz="3600" b="1" dirty="0">
                <a:solidFill>
                  <a:srgbClr val="443728"/>
                </a:solidFill>
                <a:latin typeface="Crimson Pro Bold" pitchFamily="34" charset="0"/>
                <a:ea typeface="Crimson Pro Bold" pitchFamily="34" charset="-122"/>
                <a:cs typeface="Crimson Pro Bold" pitchFamily="34" charset="-120"/>
              </a:rPr>
              <a:t>Solutions &amp; Future Outlook</a:t>
            </a:r>
            <a:endParaRPr lang="en-US" sz="3600" dirty="0"/>
          </a:p>
        </p:txBody>
      </p:sp>
      <p:pic>
        <p:nvPicPr>
          <p:cNvPr id="4" name="Image 1" descr="preencoded.png">    </p:cNvPr>
          <p:cNvPicPr>
            <a:picLocks noChangeAspect="1"/>
          </p:cNvPicPr>
          <p:nvPr/>
        </p:nvPicPr>
        <p:blipFill>
          <a:blip r:embed="rId2"/>
          <a:stretch>
            <a:fillRect/>
          </a:stretch>
        </p:blipFill>
        <p:spPr>
          <a:xfrm>
            <a:off x="640794" y="3638907"/>
            <a:ext cx="915353" cy="1098471"/>
          </a:xfrm>
          <a:prstGeom prst="rect">
            <a:avLst/>
          </a:prstGeom>
        </p:spPr>
      </p:pic>
      <p:sp>
        <p:nvSpPr>
          <p:cNvPr id="5" name="Text 1"/>
          <p:cNvSpPr/>
          <p:nvPr/>
        </p:nvSpPr>
        <p:spPr>
          <a:xfrm>
            <a:off x="1830705" y="3821906"/>
            <a:ext cx="2409230" cy="285988"/>
          </a:xfrm>
          <a:prstGeom prst="rect">
            <a:avLst/>
          </a:prstGeom>
          <a:noFill/>
          <a:ln/>
        </p:spPr>
        <p:txBody>
          <a:bodyPr wrap="none" lIns="0" tIns="0" rIns="0" bIns="0" rtlCol="0" anchor="t"/>
          <a:lstStyle/>
          <a:p>
            <a:pPr algn="l" indent="0" marL="0">
              <a:lnSpc>
                <a:spcPts val="2250"/>
              </a:lnSpc>
              <a:buNone/>
            </a:pPr>
            <a:r>
              <a:rPr lang="en-US" sz="1800" b="1" dirty="0">
                <a:solidFill>
                  <a:srgbClr val="443728"/>
                </a:solidFill>
                <a:latin typeface="Crimson Pro Bold" pitchFamily="34" charset="0"/>
                <a:ea typeface="Crimson Pro Bold" pitchFamily="34" charset="-122"/>
                <a:cs typeface="Crimson Pro Bold" pitchFamily="34" charset="-120"/>
              </a:rPr>
              <a:t>Human-AI Collaboration</a:t>
            </a:r>
            <a:endParaRPr lang="en-US" sz="1800" dirty="0"/>
          </a:p>
        </p:txBody>
      </p:sp>
      <p:sp>
        <p:nvSpPr>
          <p:cNvPr id="6" name="Text 2"/>
          <p:cNvSpPr/>
          <p:nvPr/>
        </p:nvSpPr>
        <p:spPr>
          <a:xfrm>
            <a:off x="1830705" y="4217670"/>
            <a:ext cx="12158901" cy="292894"/>
          </a:xfrm>
          <a:prstGeom prst="rect">
            <a:avLst/>
          </a:prstGeom>
          <a:noFill/>
          <a:ln/>
        </p:spPr>
        <p:txBody>
          <a:bodyPr wrap="none" lIns="0" tIns="0" rIns="0" bIns="0" rtlCol="0" anchor="t"/>
          <a:lstStyle/>
          <a:p>
            <a:pPr algn="l" indent="0" marL="0">
              <a:lnSpc>
                <a:spcPts val="2300"/>
              </a:lnSpc>
              <a:buNone/>
            </a:pPr>
            <a:r>
              <a:rPr lang="en-US" sz="1400" dirty="0">
                <a:solidFill>
                  <a:srgbClr val="443728"/>
                </a:solidFill>
                <a:latin typeface="Open Sans" pitchFamily="34" charset="0"/>
                <a:ea typeface="Open Sans" pitchFamily="34" charset="-122"/>
                <a:cs typeface="Open Sans" pitchFamily="34" charset="-120"/>
              </a:rPr>
              <a:t>Ensures ethical oversight in automated processes.</a:t>
            </a:r>
            <a:endParaRPr lang="en-US" sz="1400" dirty="0"/>
          </a:p>
        </p:txBody>
      </p:sp>
      <p:pic>
        <p:nvPicPr>
          <p:cNvPr id="7" name="Image 2" descr="preencoded.png">    </p:cNvPr>
          <p:cNvPicPr>
            <a:picLocks noChangeAspect="1"/>
          </p:cNvPicPr>
          <p:nvPr/>
        </p:nvPicPr>
        <p:blipFill>
          <a:blip r:embed="rId3"/>
          <a:stretch>
            <a:fillRect/>
          </a:stretch>
        </p:blipFill>
        <p:spPr>
          <a:xfrm>
            <a:off x="640794" y="4737378"/>
            <a:ext cx="915353" cy="1098471"/>
          </a:xfrm>
          <a:prstGeom prst="rect">
            <a:avLst/>
          </a:prstGeom>
        </p:spPr>
      </p:pic>
      <p:sp>
        <p:nvSpPr>
          <p:cNvPr id="8" name="Text 3"/>
          <p:cNvSpPr/>
          <p:nvPr/>
        </p:nvSpPr>
        <p:spPr>
          <a:xfrm>
            <a:off x="1830705" y="4920377"/>
            <a:ext cx="2288619" cy="285988"/>
          </a:xfrm>
          <a:prstGeom prst="rect">
            <a:avLst/>
          </a:prstGeom>
          <a:noFill/>
          <a:ln/>
        </p:spPr>
        <p:txBody>
          <a:bodyPr wrap="none" lIns="0" tIns="0" rIns="0" bIns="0" rtlCol="0" anchor="t"/>
          <a:lstStyle/>
          <a:p>
            <a:pPr algn="l" indent="0" marL="0">
              <a:lnSpc>
                <a:spcPts val="2250"/>
              </a:lnSpc>
              <a:buNone/>
            </a:pPr>
            <a:r>
              <a:rPr lang="en-US" sz="1800" b="1" dirty="0">
                <a:solidFill>
                  <a:srgbClr val="443728"/>
                </a:solidFill>
                <a:latin typeface="Crimson Pro Bold" pitchFamily="34" charset="0"/>
                <a:ea typeface="Crimson Pro Bold" pitchFamily="34" charset="-122"/>
                <a:cs typeface="Crimson Pro Bold" pitchFamily="34" charset="-120"/>
              </a:rPr>
              <a:t>Fact-Checking Tools</a:t>
            </a:r>
            <a:endParaRPr lang="en-US" sz="1800" dirty="0"/>
          </a:p>
        </p:txBody>
      </p:sp>
      <p:sp>
        <p:nvSpPr>
          <p:cNvPr id="9" name="Text 4"/>
          <p:cNvSpPr/>
          <p:nvPr/>
        </p:nvSpPr>
        <p:spPr>
          <a:xfrm>
            <a:off x="1830705" y="5316141"/>
            <a:ext cx="12158901" cy="292894"/>
          </a:xfrm>
          <a:prstGeom prst="rect">
            <a:avLst/>
          </a:prstGeom>
          <a:noFill/>
          <a:ln/>
        </p:spPr>
        <p:txBody>
          <a:bodyPr wrap="none" lIns="0" tIns="0" rIns="0" bIns="0" rtlCol="0" anchor="t"/>
          <a:lstStyle/>
          <a:p>
            <a:pPr algn="l" indent="0" marL="0">
              <a:lnSpc>
                <a:spcPts val="2300"/>
              </a:lnSpc>
              <a:buNone/>
            </a:pPr>
            <a:r>
              <a:rPr lang="en-US" sz="1400" dirty="0">
                <a:solidFill>
                  <a:srgbClr val="443728"/>
                </a:solidFill>
                <a:latin typeface="Open Sans" pitchFamily="34" charset="0"/>
                <a:ea typeface="Open Sans" pitchFamily="34" charset="-122"/>
                <a:cs typeface="Open Sans" pitchFamily="34" charset="-120"/>
              </a:rPr>
              <a:t>Like Logically counter misinformation effectively.</a:t>
            </a:r>
            <a:endParaRPr lang="en-US" sz="1400" dirty="0"/>
          </a:p>
        </p:txBody>
      </p:sp>
      <p:pic>
        <p:nvPicPr>
          <p:cNvPr id="10" name="Image 3" descr="preencoded.png">    </p:cNvPr>
          <p:cNvPicPr>
            <a:picLocks noChangeAspect="1"/>
          </p:cNvPicPr>
          <p:nvPr/>
        </p:nvPicPr>
        <p:blipFill>
          <a:blip r:embed="rId4"/>
          <a:stretch>
            <a:fillRect/>
          </a:stretch>
        </p:blipFill>
        <p:spPr>
          <a:xfrm>
            <a:off x="640794" y="5835848"/>
            <a:ext cx="915353" cy="1098471"/>
          </a:xfrm>
          <a:prstGeom prst="rect">
            <a:avLst/>
          </a:prstGeom>
        </p:spPr>
      </p:pic>
      <p:sp>
        <p:nvSpPr>
          <p:cNvPr id="11" name="Text 5"/>
          <p:cNvSpPr/>
          <p:nvPr/>
        </p:nvSpPr>
        <p:spPr>
          <a:xfrm>
            <a:off x="1830705" y="6018848"/>
            <a:ext cx="2329220" cy="285988"/>
          </a:xfrm>
          <a:prstGeom prst="rect">
            <a:avLst/>
          </a:prstGeom>
          <a:noFill/>
          <a:ln/>
        </p:spPr>
        <p:txBody>
          <a:bodyPr wrap="none" lIns="0" tIns="0" rIns="0" bIns="0" rtlCol="0" anchor="t"/>
          <a:lstStyle/>
          <a:p>
            <a:pPr algn="l" indent="0" marL="0">
              <a:lnSpc>
                <a:spcPts val="2250"/>
              </a:lnSpc>
              <a:buNone/>
            </a:pPr>
            <a:r>
              <a:rPr lang="en-US" sz="1800" b="1" dirty="0">
                <a:solidFill>
                  <a:srgbClr val="443728"/>
                </a:solidFill>
                <a:latin typeface="Crimson Pro Bold" pitchFamily="34" charset="0"/>
                <a:ea typeface="Crimson Pro Bold" pitchFamily="34" charset="-122"/>
                <a:cs typeface="Crimson Pro Bold" pitchFamily="34" charset="-120"/>
              </a:rPr>
              <a:t>Regulatory Frameworks</a:t>
            </a:r>
            <a:endParaRPr lang="en-US" sz="1800" dirty="0"/>
          </a:p>
        </p:txBody>
      </p:sp>
      <p:sp>
        <p:nvSpPr>
          <p:cNvPr id="12" name="Text 6"/>
          <p:cNvSpPr/>
          <p:nvPr/>
        </p:nvSpPr>
        <p:spPr>
          <a:xfrm>
            <a:off x="1830705" y="6414611"/>
            <a:ext cx="12158901" cy="292894"/>
          </a:xfrm>
          <a:prstGeom prst="rect">
            <a:avLst/>
          </a:prstGeom>
          <a:noFill/>
          <a:ln/>
        </p:spPr>
        <p:txBody>
          <a:bodyPr wrap="none" lIns="0" tIns="0" rIns="0" bIns="0" rtlCol="0" anchor="t"/>
          <a:lstStyle/>
          <a:p>
            <a:pPr algn="l" indent="0" marL="0">
              <a:lnSpc>
                <a:spcPts val="2300"/>
              </a:lnSpc>
              <a:buNone/>
            </a:pPr>
            <a:r>
              <a:rPr lang="en-US" sz="1400" dirty="0">
                <a:solidFill>
                  <a:srgbClr val="443728"/>
                </a:solidFill>
                <a:latin typeface="Open Sans" pitchFamily="34" charset="0"/>
                <a:ea typeface="Open Sans" pitchFamily="34" charset="-122"/>
                <a:cs typeface="Open Sans" pitchFamily="34" charset="-120"/>
              </a:rPr>
              <a:t>Promote transparency in AI-generated content.</a:t>
            </a:r>
            <a:endParaRPr lang="en-US" sz="1400" dirty="0"/>
          </a:p>
        </p:txBody>
      </p:sp>
      <p:sp>
        <p:nvSpPr>
          <p:cNvPr id="13" name="Text 7"/>
          <p:cNvSpPr/>
          <p:nvPr/>
        </p:nvSpPr>
        <p:spPr>
          <a:xfrm>
            <a:off x="640794" y="7140178"/>
            <a:ext cx="13348811" cy="585788"/>
          </a:xfrm>
          <a:prstGeom prst="rect">
            <a:avLst/>
          </a:prstGeom>
          <a:noFill/>
          <a:ln/>
        </p:spPr>
        <p:txBody>
          <a:bodyPr wrap="square" lIns="0" tIns="0" rIns="0" bIns="0" rtlCol="0" anchor="t"/>
          <a:lstStyle/>
          <a:p>
            <a:pPr indent="0" marL="0">
              <a:lnSpc>
                <a:spcPts val="2300"/>
              </a:lnSpc>
              <a:buNone/>
            </a:pPr>
            <a:r>
              <a:rPr lang="en-US" sz="1400" dirty="0">
                <a:solidFill>
                  <a:srgbClr val="443728"/>
                </a:solidFill>
                <a:latin typeface="Open Sans" pitchFamily="34" charset="0"/>
                <a:ea typeface="Open Sans" pitchFamily="34" charset="-122"/>
                <a:cs typeface="Open Sans" pitchFamily="34" charset="-120"/>
              </a:rPr>
              <a:t>By 2025, generative AI is expected to further integrate into workflows across traditional and alternative media. Its potential to enhance creativity, efficiency, and personalization will redefine how audiences consume information globally.</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20171"/>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Key Takeaways</a:t>
            </a:r>
            <a:endParaRPr lang="en-US" sz="4450" dirty="0"/>
          </a:p>
        </p:txBody>
      </p:sp>
      <p:sp>
        <p:nvSpPr>
          <p:cNvPr id="4" name="Text 1"/>
          <p:cNvSpPr/>
          <p:nvPr/>
        </p:nvSpPr>
        <p:spPr>
          <a:xfrm>
            <a:off x="6280190" y="3369112"/>
            <a:ext cx="7556421" cy="2540318"/>
          </a:xfrm>
          <a:prstGeom prst="rect">
            <a:avLst/>
          </a:prstGeom>
          <a:noFill/>
          <a:ln/>
        </p:spPr>
        <p:txBody>
          <a:bodyPr wrap="square" lIns="0" tIns="0" rIns="0" bIns="0" rtlCol="0" anchor="t"/>
          <a:lstStyle/>
          <a:p>
            <a:pPr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AI and GenAI are transforming the media landscape, offering new opportunities for automation, creativity, and personalization. While ethical challenges remain, human-AI collaboration, fact-checking tools, and regulatory frameworks are crucial for responsible development. The future of media is likely to be shaped by the continued integration of these technologies, redefining how we create, consume, and interact with information.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2025-02-25T08:59:14Z</dcterms:created>
  <dcterms:modified xsi:type="dcterms:W3CDTF">2025-02-25T08:59:14Z</dcterms:modified>
</cp:coreProperties>
</file>